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59" r:id="rId8"/>
    <p:sldId id="261" r:id="rId9"/>
    <p:sldId id="260" r:id="rId10"/>
    <p:sldId id="262" r:id="rId11"/>
    <p:sldId id="263" r:id="rId12"/>
    <p:sldId id="265" r:id="rId13"/>
    <p:sldId id="264" r:id="rId14"/>
    <p:sldId id="266" r:id="rId15"/>
    <p:sldId id="268" r:id="rId16"/>
    <p:sldId id="267" r:id="rId17"/>
    <p:sldId id="269" r:id="rId18"/>
    <p:sldId id="270"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hiel Huizer" initials="MH" lastIdx="1" clrIdx="0">
    <p:extLst>
      <p:ext uri="{19B8F6BF-5375-455C-9EA6-DF929625EA0E}">
        <p15:presenceInfo xmlns:p15="http://schemas.microsoft.com/office/powerpoint/2012/main" userId="S::m.huizer@helicon.nl::6bc960c0-5d73-417d-ac74-793b77e588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EF90D5-619D-4F2F-A6D1-11FFAA2D9E3B}" v="13" dt="2021-09-03T08:14:35.210"/>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9" d="100"/>
          <a:sy n="79" d="100"/>
        </p:scale>
        <p:origin x="110" y="2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21-9-2021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‹nr.›</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21-9-2021</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21-9-2021</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21-9-2021</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87544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21-9-2021</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nl-NL" sz="4400" dirty="0">
              <a:solidFill>
                <a:srgbClr val="B8A1FF"/>
              </a:solidFill>
              <a:latin typeface="Arial" panose="020B0604020202020204" pitchFamily="34" charset="0"/>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b="1" dirty="0">
                <a:solidFill>
                  <a:srgbClr val="000644"/>
                </a:solidFill>
                <a:latin typeface="Arial" panose="020B0604020202020204" pitchFamily="34" charset="0"/>
                <a:cs typeface="Arial" panose="020B0604020202020204" pitchFamily="34" charset="0"/>
              </a:rPr>
              <a:t>Specialisatie Vrijetijd</a:t>
            </a:r>
            <a:endParaRPr lang="nl-NL" sz="1200" b="1" dirty="0">
              <a:solidFill>
                <a:srgbClr val="B8A1FF"/>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Leisure regie</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Theoretisch kader</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Piushaven probleemstelling</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15405"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De stappen in Leisure regie</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234581314"/>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strike="sngStrike" kern="1200" dirty="0">
                          <a:solidFill>
                            <a:schemeClr val="bg1">
                              <a:lumMod val="75000"/>
                            </a:schemeClr>
                          </a:solidFill>
                        </a:rPr>
                        <a:t>Week 1</a:t>
                      </a:r>
                      <a:endParaRPr lang="nl-NL" sz="1200" b="0" strike="sngStrike" kern="1200" dirty="0">
                        <a:solidFill>
                          <a:schemeClr val="bg1">
                            <a:lumMod val="75000"/>
                          </a:schemeClr>
                        </a:solidFill>
                        <a:latin typeface="+mn-lt"/>
                        <a:ea typeface="+mn-ea"/>
                        <a:cs typeface="+mn-cs"/>
                      </a:endParaRPr>
                    </a:p>
                  </a:txBody>
                  <a:tcPr anchor="ctr"/>
                </a:tc>
                <a:tc>
                  <a:txBody>
                    <a:bodyPr/>
                    <a:lstStyle/>
                    <a:p>
                      <a:pPr marL="0" algn="ctr" defTabSz="914400" rtl="0" eaLnBrk="1" latinLnBrk="0" hangingPunct="1"/>
                      <a:r>
                        <a:rPr lang="nl-NL" sz="1200" b="0" strike="sngStrike" kern="1200" dirty="0">
                          <a:solidFill>
                            <a:schemeClr val="bg1">
                              <a:lumMod val="75000"/>
                            </a:schemeClr>
                          </a:solidFill>
                        </a:rPr>
                        <a:t>Week 2</a:t>
                      </a:r>
                      <a:endParaRPr lang="nl-NL" sz="1200" b="0" strike="sngStrike" kern="1200" dirty="0">
                        <a:solidFill>
                          <a:schemeClr val="bg1">
                            <a:lumMod val="75000"/>
                          </a:schemeClr>
                        </a:solidFill>
                        <a:latin typeface="+mn-lt"/>
                        <a:ea typeface="+mn-ea"/>
                        <a:cs typeface="+mn-cs"/>
                      </a:endParaRPr>
                    </a:p>
                  </a:txBody>
                  <a:tcPr anchor="ctr"/>
                </a:tc>
                <a:tc>
                  <a:txBody>
                    <a:bodyPr/>
                    <a:lstStyle/>
                    <a:p>
                      <a:pPr algn="ctr"/>
                      <a:r>
                        <a:rPr lang="nl-NL" sz="1200" b="0" strike="sngStrike" kern="1200" dirty="0">
                          <a:solidFill>
                            <a:schemeClr val="bg1">
                              <a:lumMod val="75000"/>
                            </a:schemeClr>
                          </a:solidFill>
                        </a:rPr>
                        <a:t>Week 3</a:t>
                      </a:r>
                      <a:endParaRPr lang="nl-NL" sz="1200" b="0" strike="sngStrike" kern="1200" dirty="0">
                        <a:solidFill>
                          <a:schemeClr val="bg1">
                            <a:lumMod val="75000"/>
                          </a:schemeClr>
                        </a:solidFill>
                        <a:latin typeface="+mn-lt"/>
                        <a:ea typeface="+mn-ea"/>
                        <a:cs typeface="+mn-cs"/>
                      </a:endParaRPr>
                    </a:p>
                  </a:txBody>
                  <a:tcPr anchor="ctr"/>
                </a:tc>
                <a:tc>
                  <a:txBody>
                    <a:bodyPr/>
                    <a:lstStyle/>
                    <a:p>
                      <a:pPr algn="ctr"/>
                      <a:r>
                        <a:rPr lang="nl-NL" sz="1200" b="1" kern="1200" dirty="0">
                          <a:solidFill>
                            <a:schemeClr val="tx1">
                              <a:lumMod val="85000"/>
                              <a:lumOff val="15000"/>
                            </a:schemeClr>
                          </a:solidFill>
                        </a:rPr>
                        <a:t>Week 4</a:t>
                      </a:r>
                      <a:endParaRPr lang="nl-NL" sz="1200" b="1" kern="1200" dirty="0">
                        <a:solidFill>
                          <a:schemeClr val="tx1">
                            <a:lumMod val="85000"/>
                            <a:lumOff val="1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rPr>
                        <a:t>Week 5</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200" b="1" dirty="0">
                <a:solidFill>
                  <a:srgbClr val="000644"/>
                </a:solidFill>
                <a:latin typeface="Arial" panose="020B0604020202020204" pitchFamily="34" charset="0"/>
                <a:cs typeface="Arial" panose="020B0604020202020204" pitchFamily="34" charset="0"/>
              </a:rPr>
              <a:t>IBS Toetsing</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Kennistoets</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Verantwoording</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 Presentatie</a:t>
            </a: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2" name="Tekstvak 1">
            <a:extLst>
              <a:ext uri="{FF2B5EF4-FFF2-40B4-BE49-F238E27FC236}">
                <a16:creationId xmlns:a16="http://schemas.microsoft.com/office/drawing/2014/main" id="{DE50171D-911D-403A-A5E0-69900C0AA1FF}"/>
              </a:ext>
            </a:extLst>
          </p:cNvPr>
          <p:cNvSpPr txBox="1"/>
          <p:nvPr/>
        </p:nvSpPr>
        <p:spPr>
          <a:xfrm>
            <a:off x="2269671" y="767443"/>
            <a:ext cx="3323602" cy="369332"/>
          </a:xfrm>
          <a:prstGeom prst="rect">
            <a:avLst/>
          </a:prstGeom>
          <a:noFill/>
        </p:spPr>
        <p:txBody>
          <a:bodyPr wrap="none" rtlCol="0">
            <a:spAutoFit/>
          </a:bodyPr>
          <a:lstStyle/>
          <a:p>
            <a:r>
              <a:rPr lang="nl-NL" dirty="0"/>
              <a:t>Vrijetijd: Vervolg op Leisure Regie</a:t>
            </a:r>
          </a:p>
        </p:txBody>
      </p:sp>
    </p:spTree>
    <p:extLst>
      <p:ext uri="{BB962C8B-B14F-4D97-AF65-F5344CB8AC3E}">
        <p14:creationId xmlns:p14="http://schemas.microsoft.com/office/powerpoint/2010/main" val="1914404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F6138D-AB10-4F54-9919-059561482833}"/>
              </a:ext>
            </a:extLst>
          </p:cNvPr>
          <p:cNvSpPr>
            <a:spLocks noGrp="1"/>
          </p:cNvSpPr>
          <p:nvPr>
            <p:ph type="title"/>
          </p:nvPr>
        </p:nvSpPr>
        <p:spPr/>
        <p:txBody>
          <a:bodyPr/>
          <a:lstStyle/>
          <a:p>
            <a:r>
              <a:rPr lang="nl-NL" dirty="0"/>
              <a:t>Opdracht: Bereid de inspraakmiddag voor</a:t>
            </a:r>
          </a:p>
        </p:txBody>
      </p:sp>
      <p:sp>
        <p:nvSpPr>
          <p:cNvPr id="3" name="Tekstvak 2">
            <a:extLst>
              <a:ext uri="{FF2B5EF4-FFF2-40B4-BE49-F238E27FC236}">
                <a16:creationId xmlns:a16="http://schemas.microsoft.com/office/drawing/2014/main" id="{C9B120AD-1FAF-483B-8408-873E43B0524F}"/>
              </a:ext>
            </a:extLst>
          </p:cNvPr>
          <p:cNvSpPr txBox="1"/>
          <p:nvPr/>
        </p:nvSpPr>
        <p:spPr>
          <a:xfrm>
            <a:off x="932155" y="1580225"/>
            <a:ext cx="10759736" cy="5355312"/>
          </a:xfrm>
          <a:prstGeom prst="rect">
            <a:avLst/>
          </a:prstGeom>
          <a:noFill/>
        </p:spPr>
        <p:txBody>
          <a:bodyPr wrap="square" rtlCol="0">
            <a:spAutoFit/>
          </a:bodyPr>
          <a:lstStyle/>
          <a:p>
            <a:r>
              <a:rPr lang="nl-NL" dirty="0"/>
              <a:t>Schrijf op wat je tijdens inspraakmiddag wilt vertellen/ uitleggen,  doe dit vanuit de rol die hebt gekregen:</a:t>
            </a:r>
          </a:p>
          <a:p>
            <a:endParaRPr lang="nl-NL" dirty="0"/>
          </a:p>
          <a:p>
            <a:pPr marL="285750" indent="-285750">
              <a:buFont typeface="Arial" panose="020B0604020202020204" pitchFamily="34" charset="0"/>
              <a:buChar char="•"/>
            </a:pPr>
            <a:r>
              <a:rPr lang="nl-NL" dirty="0"/>
              <a:t>Rol 1:(</a:t>
            </a:r>
            <a:r>
              <a:rPr lang="nl-NL" dirty="0" err="1"/>
              <a:t>leisure</a:t>
            </a:r>
            <a:r>
              <a:rPr lang="nl-NL" dirty="0"/>
              <a:t>)Regiehouder ingehuurd door de gemeente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2: Belangenvereniging Sonsbeek</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3:Rijwielhandel </a:t>
            </a:r>
            <a:r>
              <a:rPr lang="nl-NL" dirty="0" err="1"/>
              <a:t>OmenOm</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4: Hert voor Arnhem</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5:De </a:t>
            </a:r>
            <a:r>
              <a:rPr lang="nl-NL" dirty="0" err="1"/>
              <a:t>IJSBerend</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6: Citymarketing Arnhem</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7: KRISKROS Arnhem</a:t>
            </a:r>
          </a:p>
          <a:p>
            <a:endParaRPr lang="nl-NL" dirty="0"/>
          </a:p>
          <a:p>
            <a:endParaRPr lang="nl-NL" dirty="0"/>
          </a:p>
          <a:p>
            <a:r>
              <a:rPr lang="nl-NL" dirty="0"/>
              <a:t>De Regiehouder bereidt samen met de docent de inspraakmiddag voor</a:t>
            </a:r>
          </a:p>
          <a:p>
            <a:endParaRPr lang="nl-NL" dirty="0"/>
          </a:p>
        </p:txBody>
      </p:sp>
    </p:spTree>
    <p:extLst>
      <p:ext uri="{BB962C8B-B14F-4D97-AF65-F5344CB8AC3E}">
        <p14:creationId xmlns:p14="http://schemas.microsoft.com/office/powerpoint/2010/main" val="2369208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CA65D-77EC-4059-A97C-FC1B6E7B483D}"/>
              </a:ext>
            </a:extLst>
          </p:cNvPr>
          <p:cNvSpPr>
            <a:spLocks noGrp="1"/>
          </p:cNvSpPr>
          <p:nvPr>
            <p:ph type="title"/>
          </p:nvPr>
        </p:nvSpPr>
        <p:spPr/>
        <p:txBody>
          <a:bodyPr/>
          <a:lstStyle/>
          <a:p>
            <a:r>
              <a:rPr lang="nl-NL" dirty="0"/>
              <a:t>Oefening inspraakmiddag deel 1:</a:t>
            </a:r>
          </a:p>
        </p:txBody>
      </p:sp>
    </p:spTree>
    <p:extLst>
      <p:ext uri="{BB962C8B-B14F-4D97-AF65-F5344CB8AC3E}">
        <p14:creationId xmlns:p14="http://schemas.microsoft.com/office/powerpoint/2010/main" val="54658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08BB8699-E29D-4BF8-B1D3-C65F45F865CD}"/>
              </a:ext>
            </a:extLst>
          </p:cNvPr>
          <p:cNvSpPr/>
          <p:nvPr/>
        </p:nvSpPr>
        <p:spPr>
          <a:xfrm>
            <a:off x="1066801" y="4761509"/>
            <a:ext cx="1313895" cy="532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43908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D6B66D-4ABC-4BFB-9147-7C81F8D462B8}"/>
              </a:ext>
            </a:extLst>
          </p:cNvPr>
          <p:cNvSpPr>
            <a:spLocks noGrp="1"/>
          </p:cNvSpPr>
          <p:nvPr>
            <p:ph type="title"/>
          </p:nvPr>
        </p:nvSpPr>
        <p:spPr/>
        <p:txBody>
          <a:bodyPr/>
          <a:lstStyle/>
          <a:p>
            <a:r>
              <a:rPr lang="nl-NL" dirty="0"/>
              <a:t>Inspraakmiddag deel 2</a:t>
            </a:r>
          </a:p>
        </p:txBody>
      </p:sp>
      <p:sp>
        <p:nvSpPr>
          <p:cNvPr id="3" name="Tekstvak 2">
            <a:extLst>
              <a:ext uri="{FF2B5EF4-FFF2-40B4-BE49-F238E27FC236}">
                <a16:creationId xmlns:a16="http://schemas.microsoft.com/office/drawing/2014/main" id="{3040D362-26AD-4895-8507-6F3592FFD1C1}"/>
              </a:ext>
            </a:extLst>
          </p:cNvPr>
          <p:cNvSpPr txBox="1"/>
          <p:nvPr/>
        </p:nvSpPr>
        <p:spPr>
          <a:xfrm>
            <a:off x="1020932" y="1855433"/>
            <a:ext cx="9907480" cy="3139321"/>
          </a:xfrm>
          <a:prstGeom prst="rect">
            <a:avLst/>
          </a:prstGeom>
          <a:noFill/>
        </p:spPr>
        <p:txBody>
          <a:bodyPr wrap="square" rtlCol="0">
            <a:spAutoFit/>
          </a:bodyPr>
          <a:lstStyle/>
          <a:p>
            <a:r>
              <a:rPr lang="nl-NL" dirty="0"/>
              <a:t>Werken aan oplossingen:</a:t>
            </a:r>
          </a:p>
          <a:p>
            <a:endParaRPr lang="nl-NL" dirty="0"/>
          </a:p>
          <a:p>
            <a:r>
              <a:rPr lang="nl-NL" dirty="0"/>
              <a:t>Verzamelen van ideeën  (divergeren)</a:t>
            </a:r>
          </a:p>
          <a:p>
            <a:endParaRPr lang="nl-NL" dirty="0"/>
          </a:p>
          <a:p>
            <a:r>
              <a:rPr lang="nl-NL" dirty="0"/>
              <a:t>Kiezen van ideeën (convergeren) </a:t>
            </a:r>
          </a:p>
          <a:p>
            <a:endParaRPr lang="nl-NL" dirty="0"/>
          </a:p>
          <a:p>
            <a:r>
              <a:rPr lang="nl-NL" dirty="0"/>
              <a:t>Afspraken maken</a:t>
            </a:r>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1454491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BF23B-6706-4001-8CC5-0F4918E1BE7B}"/>
              </a:ext>
            </a:extLst>
          </p:cNvPr>
          <p:cNvSpPr>
            <a:spLocks noGrp="1"/>
          </p:cNvSpPr>
          <p:nvPr>
            <p:ph type="title"/>
          </p:nvPr>
        </p:nvSpPr>
        <p:spPr/>
        <p:txBody>
          <a:bodyPr/>
          <a:lstStyle/>
          <a:p>
            <a:r>
              <a:rPr lang="nl-NL" dirty="0"/>
              <a:t>Presenteren van de probleemstelling in de Piushaven</a:t>
            </a:r>
          </a:p>
        </p:txBody>
      </p:sp>
      <p:sp>
        <p:nvSpPr>
          <p:cNvPr id="3" name="Tekstvak 2">
            <a:extLst>
              <a:ext uri="{FF2B5EF4-FFF2-40B4-BE49-F238E27FC236}">
                <a16:creationId xmlns:a16="http://schemas.microsoft.com/office/drawing/2014/main" id="{95FCDC27-8B12-4E22-9AE0-4B189DAD2833}"/>
              </a:ext>
            </a:extLst>
          </p:cNvPr>
          <p:cNvSpPr txBox="1"/>
          <p:nvPr/>
        </p:nvSpPr>
        <p:spPr>
          <a:xfrm>
            <a:off x="838200" y="2237173"/>
            <a:ext cx="11040122" cy="3139321"/>
          </a:xfrm>
          <a:prstGeom prst="rect">
            <a:avLst/>
          </a:prstGeom>
          <a:noFill/>
        </p:spPr>
        <p:txBody>
          <a:bodyPr wrap="square" rtlCol="0">
            <a:spAutoFit/>
          </a:bodyPr>
          <a:lstStyle/>
          <a:p>
            <a:r>
              <a:rPr lang="nl-NL" dirty="0"/>
              <a:t>We vertrekken zo naar de Piushaven </a:t>
            </a:r>
          </a:p>
          <a:p>
            <a:endParaRPr lang="nl-NL" dirty="0"/>
          </a:p>
          <a:p>
            <a:r>
              <a:rPr lang="nl-NL" dirty="0"/>
              <a:t>Daar krijgen jullie de tijd (5, max 10 minuten) om op een door jullie gekozen plek uitleg te geven over:</a:t>
            </a:r>
          </a:p>
          <a:p>
            <a:pPr marL="285750" indent="-285750">
              <a:buFont typeface="Arial" panose="020B0604020202020204" pitchFamily="34" charset="0"/>
              <a:buChar char="•"/>
            </a:pPr>
            <a:r>
              <a:rPr lang="nl-NL" dirty="0"/>
              <a:t>Probleemstelling en de daaraan gekoppelde deelvragen (als groep)</a:t>
            </a:r>
          </a:p>
          <a:p>
            <a:pPr marL="285750" indent="-285750">
              <a:buFont typeface="Arial" panose="020B0604020202020204" pitchFamily="34" charset="0"/>
              <a:buChar char="•"/>
            </a:pPr>
            <a:r>
              <a:rPr lang="nl-NL" dirty="0"/>
              <a:t>Opzet van onderzoek (als groep)</a:t>
            </a:r>
          </a:p>
          <a:p>
            <a:pPr marL="285750" indent="-285750">
              <a:buFont typeface="Arial" panose="020B0604020202020204" pitchFamily="34" charset="0"/>
              <a:buChar char="•"/>
            </a:pPr>
            <a:r>
              <a:rPr lang="nl-NL" dirty="0"/>
              <a:t>Theoretisch kader dat jullie al hebben gevormd (per persoon)</a:t>
            </a:r>
          </a:p>
          <a:p>
            <a:pPr marL="285750" indent="-285750">
              <a:buFont typeface="Arial" panose="020B0604020202020204" pitchFamily="34" charset="0"/>
              <a:buChar char="•"/>
            </a:pPr>
            <a:endParaRPr lang="nl-NL" dirty="0"/>
          </a:p>
          <a:p>
            <a:r>
              <a:rPr lang="nl-NL" dirty="0"/>
              <a:t>Piushaven is 20 minuten lopen, 10 fietsen/scooter.</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endParaRPr lang="nl-NL" dirty="0"/>
          </a:p>
        </p:txBody>
      </p:sp>
    </p:spTree>
    <p:extLst>
      <p:ext uri="{BB962C8B-B14F-4D97-AF65-F5344CB8AC3E}">
        <p14:creationId xmlns:p14="http://schemas.microsoft.com/office/powerpoint/2010/main" val="95802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8D7D49-2E52-4180-82A9-4CA9E6605BF6}"/>
              </a:ext>
            </a:extLst>
          </p:cNvPr>
          <p:cNvSpPr>
            <a:spLocks noGrp="1"/>
          </p:cNvSpPr>
          <p:nvPr>
            <p:ph type="title"/>
          </p:nvPr>
        </p:nvSpPr>
        <p:spPr/>
        <p:txBody>
          <a:bodyPr/>
          <a:lstStyle/>
          <a:p>
            <a:r>
              <a:rPr lang="nl-NL" dirty="0"/>
              <a:t>Afmaken van Theoretisch Kader</a:t>
            </a:r>
          </a:p>
        </p:txBody>
      </p:sp>
      <p:sp>
        <p:nvSpPr>
          <p:cNvPr id="3" name="Tekstvak 2">
            <a:extLst>
              <a:ext uri="{FF2B5EF4-FFF2-40B4-BE49-F238E27FC236}">
                <a16:creationId xmlns:a16="http://schemas.microsoft.com/office/drawing/2014/main" id="{3E21ACE4-0633-4E8F-AEE8-6D185B6075A6}"/>
              </a:ext>
            </a:extLst>
          </p:cNvPr>
          <p:cNvSpPr txBox="1"/>
          <p:nvPr/>
        </p:nvSpPr>
        <p:spPr>
          <a:xfrm>
            <a:off x="1189608" y="1917577"/>
            <a:ext cx="7688062" cy="369332"/>
          </a:xfrm>
          <a:prstGeom prst="rect">
            <a:avLst/>
          </a:prstGeom>
          <a:noFill/>
        </p:spPr>
        <p:txBody>
          <a:bodyPr wrap="square" rtlCol="0">
            <a:spAutoFit/>
          </a:bodyPr>
          <a:lstStyle/>
          <a:p>
            <a:r>
              <a:rPr lang="nl-NL" dirty="0"/>
              <a:t>Wie heeft er eigenlijk al door dat onderzoek van Jeroen Klijsen gebladerd? </a:t>
            </a:r>
          </a:p>
        </p:txBody>
      </p:sp>
    </p:spTree>
    <p:extLst>
      <p:ext uri="{BB962C8B-B14F-4D97-AF65-F5344CB8AC3E}">
        <p14:creationId xmlns:p14="http://schemas.microsoft.com/office/powerpoint/2010/main" val="3809223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dirty="0">
                <a:solidFill>
                  <a:srgbClr val="000644"/>
                </a:solidFill>
                <a:latin typeface="Arial" panose="020B0604020202020204" pitchFamily="34" charset="0"/>
                <a:cs typeface="Arial" panose="020B0604020202020204" pitchFamily="34" charset="0"/>
              </a:rPr>
              <a:t>Opbouw van de komende uren</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838200" y="1825625"/>
            <a:ext cx="10515600" cy="4351338"/>
          </a:xfrm>
        </p:spPr>
        <p:txBody>
          <a:bodyPr>
            <a:normAutofit/>
          </a:bodyPr>
          <a:lstStyle/>
          <a:p>
            <a:r>
              <a:rPr lang="nl-NL" sz="2400" dirty="0">
                <a:solidFill>
                  <a:srgbClr val="000644"/>
                </a:solidFill>
                <a:latin typeface="Arial" panose="020B0604020202020204" pitchFamily="34" charset="0"/>
                <a:cs typeface="Arial" panose="020B0604020202020204" pitchFamily="34" charset="0"/>
              </a:rPr>
              <a:t>Casus Leisure Regie </a:t>
            </a:r>
          </a:p>
          <a:p>
            <a:r>
              <a:rPr lang="nl-NL" sz="2400" dirty="0">
                <a:solidFill>
                  <a:srgbClr val="000644"/>
                </a:solidFill>
                <a:latin typeface="Arial" panose="020B0604020202020204" pitchFamily="34" charset="0"/>
                <a:cs typeface="Arial" panose="020B0604020202020204" pitchFamily="34" charset="0"/>
              </a:rPr>
              <a:t>Voorbereiden uitleg over probleemstelling Piushaven</a:t>
            </a:r>
          </a:p>
          <a:p>
            <a:r>
              <a:rPr lang="nl-NL" sz="2400" dirty="0">
                <a:solidFill>
                  <a:srgbClr val="000644"/>
                </a:solidFill>
                <a:latin typeface="Arial" panose="020B0604020202020204" pitchFamily="34" charset="0"/>
                <a:cs typeface="Arial" panose="020B0604020202020204" pitchFamily="34" charset="0"/>
              </a:rPr>
              <a:t>Naar Piushaven, rondleiden aan de hand van de probleemstelling</a:t>
            </a:r>
          </a:p>
          <a:p>
            <a:r>
              <a:rPr lang="nl-NL" sz="2400" dirty="0">
                <a:solidFill>
                  <a:srgbClr val="000644"/>
                </a:solidFill>
                <a:latin typeface="Arial" panose="020B0604020202020204" pitchFamily="34" charset="0"/>
                <a:cs typeface="Arial" panose="020B0604020202020204" pitchFamily="34" charset="0"/>
              </a:rPr>
              <a:t>Tijd om theoretisch kader af te ronden tot 16.00u</a:t>
            </a:r>
          </a:p>
        </p:txBody>
      </p:sp>
    </p:spTree>
    <p:extLst>
      <p:ext uri="{BB962C8B-B14F-4D97-AF65-F5344CB8AC3E}">
        <p14:creationId xmlns:p14="http://schemas.microsoft.com/office/powerpoint/2010/main" val="342733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1C8B5-B39F-4ECB-B7B1-CBFD385E909C}"/>
              </a:ext>
            </a:extLst>
          </p:cNvPr>
          <p:cNvSpPr>
            <a:spLocks noGrp="1"/>
          </p:cNvSpPr>
          <p:nvPr>
            <p:ph type="title"/>
          </p:nvPr>
        </p:nvSpPr>
        <p:spPr/>
        <p:txBody>
          <a:bodyPr/>
          <a:lstStyle/>
          <a:p>
            <a:r>
              <a:rPr lang="nl-NL" dirty="0"/>
              <a:t>Leisure regie (herhaling):</a:t>
            </a:r>
          </a:p>
        </p:txBody>
      </p:sp>
      <p:sp>
        <p:nvSpPr>
          <p:cNvPr id="3" name="Tekstvak 2">
            <a:extLst>
              <a:ext uri="{FF2B5EF4-FFF2-40B4-BE49-F238E27FC236}">
                <a16:creationId xmlns:a16="http://schemas.microsoft.com/office/drawing/2014/main" id="{62D29744-0BBC-4A46-8A1B-F5A0EFFC2131}"/>
              </a:ext>
            </a:extLst>
          </p:cNvPr>
          <p:cNvSpPr txBox="1"/>
          <p:nvPr/>
        </p:nvSpPr>
        <p:spPr>
          <a:xfrm>
            <a:off x="669471" y="2122714"/>
            <a:ext cx="9764486" cy="3108543"/>
          </a:xfrm>
          <a:prstGeom prst="rect">
            <a:avLst/>
          </a:prstGeom>
          <a:noFill/>
        </p:spPr>
        <p:txBody>
          <a:bodyPr wrap="square" rtlCol="0">
            <a:spAutoFit/>
          </a:bodyPr>
          <a:lstStyle/>
          <a:p>
            <a:pPr marL="0" indent="0">
              <a:buNone/>
            </a:pPr>
            <a:r>
              <a:rPr lang="nl-NL" sz="2800" dirty="0"/>
              <a:t>Vakgebied waarbij je het belang van verschillende partijen in kaart brengt en deze verbindt.</a:t>
            </a:r>
          </a:p>
          <a:p>
            <a:pPr marL="0" indent="0">
              <a:buNone/>
            </a:pPr>
            <a:endParaRPr lang="nl-NL" sz="2800" dirty="0"/>
          </a:p>
          <a:p>
            <a:pPr marL="0" indent="0">
              <a:buNone/>
            </a:pPr>
            <a:r>
              <a:rPr lang="nl-NL" sz="2800" dirty="0"/>
              <a:t>Waarom nuttig voor de specialisatie Vrijetijd?</a:t>
            </a:r>
          </a:p>
          <a:p>
            <a:pPr marL="0" indent="0">
              <a:buNone/>
            </a:pPr>
            <a:r>
              <a:rPr lang="nl-NL" sz="2800" dirty="0"/>
              <a:t>Bij het organiseren van evenementen is er heel vaak sprake van verschillende belangen.</a:t>
            </a:r>
          </a:p>
          <a:p>
            <a:pPr lvl="1"/>
            <a:r>
              <a:rPr lang="nl-NL" sz="2800" dirty="0"/>
              <a:t>Buurt, gemeenten, bedrijven, bezoekers, etc.</a:t>
            </a:r>
          </a:p>
        </p:txBody>
      </p:sp>
    </p:spTree>
    <p:extLst>
      <p:ext uri="{BB962C8B-B14F-4D97-AF65-F5344CB8AC3E}">
        <p14:creationId xmlns:p14="http://schemas.microsoft.com/office/powerpoint/2010/main" val="303657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6F0EAD0C-14AE-44E7-91B4-ECA5267291F7}"/>
              </a:ext>
            </a:extLst>
          </p:cNvPr>
          <p:cNvSpPr>
            <a:spLocks noGrp="1"/>
          </p:cNvSpPr>
          <p:nvPr>
            <p:ph type="title"/>
          </p:nvPr>
        </p:nvSpPr>
        <p:spPr>
          <a:xfrm>
            <a:off x="838200" y="365125"/>
            <a:ext cx="10515600" cy="1325563"/>
          </a:xfrm>
        </p:spPr>
        <p:txBody>
          <a:bodyPr/>
          <a:lstStyle/>
          <a:p>
            <a:r>
              <a:rPr lang="nl-NL" dirty="0"/>
              <a:t>Leisure regie (herhaling):</a:t>
            </a:r>
          </a:p>
        </p:txBody>
      </p:sp>
      <p:sp>
        <p:nvSpPr>
          <p:cNvPr id="4" name="Tijdelijke aanduiding voor inhoud 2">
            <a:extLst>
              <a:ext uri="{FF2B5EF4-FFF2-40B4-BE49-F238E27FC236}">
                <a16:creationId xmlns:a16="http://schemas.microsoft.com/office/drawing/2014/main" id="{E89F74AA-9296-46F3-898C-46877F322EF8}"/>
              </a:ext>
            </a:extLst>
          </p:cNvPr>
          <p:cNvSpPr txBox="1">
            <a:spLocks/>
          </p:cNvSpPr>
          <p:nvPr/>
        </p:nvSpPr>
        <p:spPr>
          <a:xfrm>
            <a:off x="838200" y="1928590"/>
            <a:ext cx="8846773" cy="3655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t>Een (belangrijk) onderdeel in de </a:t>
            </a:r>
            <a:r>
              <a:rPr lang="nl-NL" dirty="0" err="1"/>
              <a:t>leisure</a:t>
            </a:r>
            <a:r>
              <a:rPr lang="nl-NL" dirty="0"/>
              <a:t> regie is het </a:t>
            </a:r>
            <a:r>
              <a:rPr lang="nl-NL" b="1" dirty="0"/>
              <a:t>stakeholderproces:</a:t>
            </a:r>
          </a:p>
          <a:p>
            <a:pPr marL="0" indent="0">
              <a:buNone/>
            </a:pPr>
            <a:endParaRPr lang="nl-NL" dirty="0"/>
          </a:p>
          <a:p>
            <a:pPr marL="0" indent="0">
              <a:buNone/>
            </a:pPr>
            <a:r>
              <a:rPr lang="nl-NL" dirty="0"/>
              <a:t>Planmatig georganiseerde interactie tussen verschillende partijen, met uiteenlopende belangen bij een gemeenschappelijk ervaren complex vraagstuk, met de bedoeling het scheppen van een door alle betrokken partijen gedragen oplossing, in een sfeer van wederzijds respect en vertrouwen.</a:t>
            </a:r>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139932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DAC42-051B-4096-A4CB-68DBE4B205E0}"/>
              </a:ext>
            </a:extLst>
          </p:cNvPr>
          <p:cNvSpPr>
            <a:spLocks noGrp="1"/>
          </p:cNvSpPr>
          <p:nvPr>
            <p:ph type="title"/>
          </p:nvPr>
        </p:nvSpPr>
        <p:spPr/>
        <p:txBody>
          <a:bodyPr/>
          <a:lstStyle/>
          <a:p>
            <a:r>
              <a:rPr lang="nl-NL" dirty="0"/>
              <a:t>Deze hebben jullie eerder gezien (vorige les)</a:t>
            </a:r>
          </a:p>
        </p:txBody>
      </p:sp>
      <p:pic>
        <p:nvPicPr>
          <p:cNvPr id="3" name="Tijdelijke aanduiding voor inhoud 3">
            <a:extLst>
              <a:ext uri="{FF2B5EF4-FFF2-40B4-BE49-F238E27FC236}">
                <a16:creationId xmlns:a16="http://schemas.microsoft.com/office/drawing/2014/main" id="{D172B60B-C20D-44D9-AEE8-36A289D4E258}"/>
              </a:ext>
            </a:extLst>
          </p:cNvPr>
          <p:cNvPicPr>
            <a:picLocks noChangeAspect="1"/>
          </p:cNvPicPr>
          <p:nvPr/>
        </p:nvPicPr>
        <p:blipFill rotWithShape="1">
          <a:blip r:embed="rId2"/>
          <a:srcRect t="14616" b="13417"/>
          <a:stretch/>
        </p:blipFill>
        <p:spPr>
          <a:xfrm>
            <a:off x="3513909" y="1581240"/>
            <a:ext cx="5705135" cy="4911635"/>
          </a:xfrm>
          <a:prstGeom prst="rect">
            <a:avLst/>
          </a:prstGeom>
        </p:spPr>
      </p:pic>
    </p:spTree>
    <p:extLst>
      <p:ext uri="{BB962C8B-B14F-4D97-AF65-F5344CB8AC3E}">
        <p14:creationId xmlns:p14="http://schemas.microsoft.com/office/powerpoint/2010/main" val="417306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4446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7F2976-A32B-4676-8DF8-19D0BF329CF5}"/>
              </a:ext>
            </a:extLst>
          </p:cNvPr>
          <p:cNvSpPr>
            <a:spLocks noGrp="1"/>
          </p:cNvSpPr>
          <p:nvPr>
            <p:ph type="title"/>
          </p:nvPr>
        </p:nvSpPr>
        <p:spPr/>
        <p:txBody>
          <a:bodyPr/>
          <a:lstStyle/>
          <a:p>
            <a:r>
              <a:rPr lang="nl-NL" dirty="0"/>
              <a:t>Casus </a:t>
            </a:r>
            <a:r>
              <a:rPr lang="nl-NL" dirty="0" err="1"/>
              <a:t>KrisKrosArnhem</a:t>
            </a:r>
            <a:r>
              <a:rPr lang="nl-NL" dirty="0"/>
              <a:t> (1 van 2):</a:t>
            </a:r>
          </a:p>
        </p:txBody>
      </p:sp>
      <p:sp>
        <p:nvSpPr>
          <p:cNvPr id="3" name="Tekstvak 2">
            <a:extLst>
              <a:ext uri="{FF2B5EF4-FFF2-40B4-BE49-F238E27FC236}">
                <a16:creationId xmlns:a16="http://schemas.microsoft.com/office/drawing/2014/main" id="{E4DA3CBA-3B0F-47CF-8835-F0B635D29B14}"/>
              </a:ext>
            </a:extLst>
          </p:cNvPr>
          <p:cNvSpPr txBox="1"/>
          <p:nvPr/>
        </p:nvSpPr>
        <p:spPr>
          <a:xfrm>
            <a:off x="838200" y="1690688"/>
            <a:ext cx="10738757" cy="4801314"/>
          </a:xfrm>
          <a:prstGeom prst="rect">
            <a:avLst/>
          </a:prstGeom>
          <a:noFill/>
        </p:spPr>
        <p:txBody>
          <a:bodyPr wrap="square" rtlCol="0">
            <a:spAutoFit/>
          </a:bodyPr>
          <a:lstStyle/>
          <a:p>
            <a:r>
              <a:rPr lang="nl-NL" dirty="0"/>
              <a:t>Het mooie Arnhem is een groene stad. Zeker als je kijkt naar de bosrijke parken Sonsbeek, </a:t>
            </a:r>
            <a:r>
              <a:rPr lang="nl-NL" dirty="0" err="1"/>
              <a:t>Zypendaal</a:t>
            </a:r>
            <a:r>
              <a:rPr lang="nl-NL" dirty="0"/>
              <a:t> en </a:t>
            </a:r>
            <a:r>
              <a:rPr lang="nl-NL" dirty="0" err="1"/>
              <a:t>Angerenstein</a:t>
            </a:r>
            <a:r>
              <a:rPr lang="nl-NL" dirty="0"/>
              <a:t>. De parken worden in alle seizoenen bezocht door bewoners van Arnhem, maar ook dagjesmensen weten deze unieke hotspots te vinden. Inmiddels zijn ook steeds meer Duitsers geïnteresseerd in Arnhem. De snelle treinverbinding vanaf Keulen en Düsseldorf zorgen voor een jaarlijkse stijging van 15% Duitse toeristen.</a:t>
            </a:r>
          </a:p>
          <a:p>
            <a:endParaRPr lang="nl-NL" dirty="0"/>
          </a:p>
          <a:p>
            <a:r>
              <a:rPr lang="nl-NL" dirty="0"/>
              <a:t>Een slimme ondernemer wil hier op inspelen, want een stad die zoveel te bieden heeft in combinatie met deze ontwikkeling is voor hem een echte KANS!</a:t>
            </a:r>
          </a:p>
          <a:p>
            <a:endParaRPr lang="nl-NL" dirty="0"/>
          </a:p>
          <a:p>
            <a:r>
              <a:rPr lang="nl-NL" dirty="0"/>
              <a:t>Sport en spel doet het altijd goed in de Leisure heeft deze ondernemer gehoord van een bevriende docent die iets van (aantrekkelijk) </a:t>
            </a:r>
            <a:r>
              <a:rPr lang="nl-NL" dirty="0" err="1"/>
              <a:t>leisure</a:t>
            </a:r>
            <a:r>
              <a:rPr lang="nl-NL" dirty="0"/>
              <a:t> af weet.  Na wat wikken en wegen komt hij met een concept dat hordes toeristen door het park moet doen bewegen. Massa is kassa is waar hij voor staat.</a:t>
            </a:r>
          </a:p>
          <a:p>
            <a:endParaRPr lang="nl-NL" dirty="0"/>
          </a:p>
          <a:p>
            <a:r>
              <a:rPr lang="nl-NL" dirty="0"/>
              <a:t>De gemeente Arnhem ondersteunt veel initiatieven, want iedereen weet inmiddels de waarde van Vrijetijd in een stad. Zo ook wil de gemeente Arnhem een steentje bijdragen aan dit concept, maar wil wel eerst inspraak van iedereen die hier mee te maken heeft.</a:t>
            </a:r>
          </a:p>
          <a:p>
            <a:endParaRPr lang="nl-NL" dirty="0"/>
          </a:p>
          <a:p>
            <a:endParaRPr lang="nl-NL" dirty="0"/>
          </a:p>
        </p:txBody>
      </p:sp>
    </p:spTree>
    <p:extLst>
      <p:ext uri="{BB962C8B-B14F-4D97-AF65-F5344CB8AC3E}">
        <p14:creationId xmlns:p14="http://schemas.microsoft.com/office/powerpoint/2010/main" val="402009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342617-C02A-4F76-AB0A-201ACB211CB9}"/>
              </a:ext>
            </a:extLst>
          </p:cNvPr>
          <p:cNvSpPr>
            <a:spLocks noGrp="1"/>
          </p:cNvSpPr>
          <p:nvPr>
            <p:ph type="title"/>
          </p:nvPr>
        </p:nvSpPr>
        <p:spPr/>
        <p:txBody>
          <a:bodyPr/>
          <a:lstStyle/>
          <a:p>
            <a:r>
              <a:rPr lang="nl-NL" dirty="0"/>
              <a:t>Casus Arnhem outdoor (2 van 2)</a:t>
            </a:r>
          </a:p>
        </p:txBody>
      </p:sp>
      <p:sp>
        <p:nvSpPr>
          <p:cNvPr id="3" name="Tekstvak 2">
            <a:extLst>
              <a:ext uri="{FF2B5EF4-FFF2-40B4-BE49-F238E27FC236}">
                <a16:creationId xmlns:a16="http://schemas.microsoft.com/office/drawing/2014/main" id="{3D5AF2F6-01FD-4910-8C84-CA15B8E1BBDA}"/>
              </a:ext>
            </a:extLst>
          </p:cNvPr>
          <p:cNvSpPr txBox="1"/>
          <p:nvPr/>
        </p:nvSpPr>
        <p:spPr>
          <a:xfrm>
            <a:off x="952500" y="1414590"/>
            <a:ext cx="10657114" cy="6186309"/>
          </a:xfrm>
          <a:prstGeom prst="rect">
            <a:avLst/>
          </a:prstGeom>
          <a:noFill/>
        </p:spPr>
        <p:txBody>
          <a:bodyPr wrap="square" rtlCol="0">
            <a:spAutoFit/>
          </a:bodyPr>
          <a:lstStyle/>
          <a:p>
            <a:r>
              <a:rPr lang="nl-NL" dirty="0"/>
              <a:t>Wat is de ondernemer van plan?</a:t>
            </a:r>
          </a:p>
          <a:p>
            <a:endParaRPr lang="nl-NL" dirty="0"/>
          </a:p>
          <a:p>
            <a:r>
              <a:rPr lang="nl-NL" dirty="0"/>
              <a:t>Doormiddel van GPS kunnen de toeristen op verschillende plekken ( genaamd </a:t>
            </a:r>
            <a:r>
              <a:rPr lang="nl-NL" dirty="0" err="1"/>
              <a:t>GeelZwartjes</a:t>
            </a:r>
            <a:r>
              <a:rPr lang="nl-NL" dirty="0"/>
              <a:t>) in het park punten scoren. Deze </a:t>
            </a:r>
            <a:r>
              <a:rPr lang="nl-NL" dirty="0" err="1"/>
              <a:t>GeelZwartjes</a:t>
            </a:r>
            <a:r>
              <a:rPr lang="nl-NL" dirty="0"/>
              <a:t> staan niet altijd ‘aan’, maar kunnen door een spelleider worden in en uitgeschakeld. De eerste 10 mensen die het </a:t>
            </a:r>
            <a:r>
              <a:rPr lang="nl-NL" dirty="0" err="1"/>
              <a:t>GeelZwartje</a:t>
            </a:r>
            <a:r>
              <a:rPr lang="nl-NL" dirty="0"/>
              <a:t> hebben gevonden krijgen punten en de gene die binnen een tijdslot van een uur de meeste punten heeft is de winnaar.</a:t>
            </a:r>
          </a:p>
          <a:p>
            <a:r>
              <a:rPr lang="nl-NL" dirty="0"/>
              <a:t>Er worden verschillende type wedstrijden gehouden. Zo is er de editie te voet, op de fiets, op elektrische steps en zelfs een teameditie op een bierfiets wordt overwogen.</a:t>
            </a:r>
          </a:p>
          <a:p>
            <a:endParaRPr lang="nl-NL" dirty="0"/>
          </a:p>
          <a:p>
            <a:endParaRPr lang="nl-NL" dirty="0"/>
          </a:p>
          <a:p>
            <a:r>
              <a:rPr lang="nl-NL" dirty="0"/>
              <a:t>Verschillende mensen en groepen hebben oren gekregen over dit idee en hebben er gemengde gevoelens over:</a:t>
            </a:r>
          </a:p>
          <a:p>
            <a:pPr marL="285750" indent="-285750">
              <a:buFontTx/>
              <a:buChar char="-"/>
            </a:pPr>
            <a:r>
              <a:rPr lang="nl-NL" dirty="0"/>
              <a:t>Belangenvereniging Sonsbeek (omwonenden) staat sceptisch tegenover dit plan omdat ze bang zijn dat iedereen hun auto gaat parkeren in hun wijken en vrezen voor overlast.</a:t>
            </a:r>
          </a:p>
          <a:p>
            <a:pPr marL="285750" indent="-285750">
              <a:buFontTx/>
              <a:buChar char="-"/>
            </a:pPr>
            <a:r>
              <a:rPr lang="nl-NL" dirty="0"/>
              <a:t>Rijwielhandel </a:t>
            </a:r>
            <a:r>
              <a:rPr lang="nl-NL" dirty="0" err="1"/>
              <a:t>OmenOm</a:t>
            </a:r>
            <a:r>
              <a:rPr lang="nl-NL" dirty="0"/>
              <a:t> geeft aan dat de steps en fietsen vast niet goed onderhouden worden en vreest voor ongelukken</a:t>
            </a:r>
          </a:p>
          <a:p>
            <a:pPr marL="285750" indent="-285750">
              <a:buFontTx/>
              <a:buChar char="-"/>
            </a:pPr>
            <a:r>
              <a:rPr lang="nl-NL" dirty="0"/>
              <a:t>Hert voor Arnhem, de natuurbeweging, vreest voor de rust voor fauna in het mooie Sonsbeekpark, daarnaast is er onlangs een nest met beschermde kraaien met gele pasveertjes gevonden. </a:t>
            </a:r>
          </a:p>
          <a:p>
            <a:pPr marL="285750" indent="-285750">
              <a:buFontTx/>
              <a:buChar char="-"/>
            </a:pPr>
            <a:r>
              <a:rPr lang="nl-NL" dirty="0"/>
              <a:t>Koffie en </a:t>
            </a:r>
            <a:r>
              <a:rPr lang="nl-NL" dirty="0" err="1"/>
              <a:t>ijszaak</a:t>
            </a:r>
            <a:r>
              <a:rPr lang="nl-NL" dirty="0"/>
              <a:t> de IJsberend vindt het een mooie idee en denkt na om ook </a:t>
            </a:r>
            <a:r>
              <a:rPr lang="nl-NL" dirty="0" err="1"/>
              <a:t>pretzels</a:t>
            </a:r>
            <a:r>
              <a:rPr lang="nl-NL" dirty="0"/>
              <a:t> te gaan verkopen</a:t>
            </a:r>
          </a:p>
          <a:p>
            <a:pPr marL="285750" indent="-285750">
              <a:buFontTx/>
              <a:buChar char="-"/>
            </a:pPr>
            <a:r>
              <a:rPr lang="nl-NL" dirty="0"/>
              <a:t>Citymarketing Arnhem is laaiend enthousiast, meer aanbod = meer toeristen</a:t>
            </a:r>
          </a:p>
          <a:p>
            <a:pPr marL="285750" indent="-285750">
              <a:buFontTx/>
              <a:buChar char="-"/>
            </a:pPr>
            <a:endParaRPr lang="nl-NL" dirty="0"/>
          </a:p>
          <a:p>
            <a:endParaRPr lang="nl-NL" dirty="0"/>
          </a:p>
          <a:p>
            <a:endParaRPr lang="nl-NL" dirty="0"/>
          </a:p>
        </p:txBody>
      </p:sp>
    </p:spTree>
    <p:extLst>
      <p:ext uri="{BB962C8B-B14F-4D97-AF65-F5344CB8AC3E}">
        <p14:creationId xmlns:p14="http://schemas.microsoft.com/office/powerpoint/2010/main" val="2745678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A867F198-9BDB-4364-BB88-3B636F3EAEA3}"/>
              </a:ext>
            </a:extLst>
          </p:cNvPr>
          <p:cNvSpPr/>
          <p:nvPr/>
        </p:nvSpPr>
        <p:spPr>
          <a:xfrm>
            <a:off x="976544" y="3586579"/>
            <a:ext cx="1313895" cy="532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FEBCE412-179B-4D1B-A7DF-288521C27BF4}"/>
              </a:ext>
            </a:extLst>
          </p:cNvPr>
          <p:cNvSpPr txBox="1"/>
          <p:nvPr/>
        </p:nvSpPr>
        <p:spPr>
          <a:xfrm>
            <a:off x="683581" y="3244334"/>
            <a:ext cx="1814691" cy="369332"/>
          </a:xfrm>
          <a:prstGeom prst="rect">
            <a:avLst/>
          </a:prstGeom>
          <a:noFill/>
        </p:spPr>
        <p:txBody>
          <a:bodyPr wrap="square" rtlCol="0">
            <a:spAutoFit/>
          </a:bodyPr>
          <a:lstStyle/>
          <a:p>
            <a:r>
              <a:rPr lang="nl-NL" dirty="0"/>
              <a:t>inspraakmiddag</a:t>
            </a:r>
          </a:p>
        </p:txBody>
      </p:sp>
    </p:spTree>
    <p:extLst>
      <p:ext uri="{BB962C8B-B14F-4D97-AF65-F5344CB8AC3E}">
        <p14:creationId xmlns:p14="http://schemas.microsoft.com/office/powerpoint/2010/main" val="101127557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6EA1E6-AF09-4B6C-8F92-8F46597C2C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3.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141</TotalTime>
  <Words>957</Words>
  <Application>Microsoft Office PowerPoint</Application>
  <PresentationFormat>Breedbeeld</PresentationFormat>
  <Paragraphs>135</Paragraphs>
  <Slides>15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Calibri Light</vt:lpstr>
      <vt:lpstr>Wingdings</vt:lpstr>
      <vt:lpstr>Kantoorthema</vt:lpstr>
      <vt:lpstr>PowerPoint-presentatie</vt:lpstr>
      <vt:lpstr>Opbouw van de komende uren</vt:lpstr>
      <vt:lpstr>Leisure regie (herhaling):</vt:lpstr>
      <vt:lpstr>Leisure regie (herhaling):</vt:lpstr>
      <vt:lpstr>Deze hebben jullie eerder gezien (vorige les)</vt:lpstr>
      <vt:lpstr>Leisure regie schematisch:</vt:lpstr>
      <vt:lpstr>Casus KrisKrosArnhem (1 van 2):</vt:lpstr>
      <vt:lpstr>Casus Arnhem outdoor (2 van 2)</vt:lpstr>
      <vt:lpstr>Leisure regie schematisch:</vt:lpstr>
      <vt:lpstr>Opdracht: Bereid de inspraakmiddag voor</vt:lpstr>
      <vt:lpstr>Oefening inspraakmiddag deel 1:</vt:lpstr>
      <vt:lpstr>Leisure regie schematisch:</vt:lpstr>
      <vt:lpstr>Inspraakmiddag deel 2</vt:lpstr>
      <vt:lpstr>Presenteren van de probleemstelling in de Piushaven</vt:lpstr>
      <vt:lpstr>Afmaken van Theoretisch Kader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Machiel Huizer</cp:lastModifiedBy>
  <cp:revision>5</cp:revision>
  <dcterms:created xsi:type="dcterms:W3CDTF">2021-07-07T07:37:45Z</dcterms:created>
  <dcterms:modified xsi:type="dcterms:W3CDTF">2021-09-21T13:19:21Z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